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79742" autoAdjust="0"/>
  </p:normalViewPr>
  <p:slideViewPr>
    <p:cSldViewPr snapToGrid="0">
      <p:cViewPr varScale="1">
        <p:scale>
          <a:sx n="58" d="100"/>
          <a:sy n="58" d="100"/>
        </p:scale>
        <p:origin x="12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6AE28-4CFE-4AFF-B339-15104059F0FE}" type="datetimeFigureOut">
              <a:rPr lang="en-US" smtClean="0"/>
              <a:t>12/5/2020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F6CC3F-0FD4-47EF-9FB5-F4621C914B9F}" type="slidenum">
              <a:rPr lang="en-US" smtClean="0"/>
              <a:t>‹#›</a:t>
            </a:fld>
            <a:endParaRPr lang="en-US"/>
          </a:p>
        </p:txBody>
      </p:sp>
    </p:spTree>
    <p:extLst>
      <p:ext uri="{BB962C8B-B14F-4D97-AF65-F5344CB8AC3E}">
        <p14:creationId xmlns:p14="http://schemas.microsoft.com/office/powerpoint/2010/main" val="2499705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managers have a good understanding of the brand products based on the need and desires as well as the emotional and functional perspectives of the consumers. They have enhanced creativity and innovation of technology in their brand which makes them ahead of there competitors. Customers like the apple brand because of the simplicity that the brand exhibits too the market.</a:t>
            </a:r>
          </a:p>
        </p:txBody>
      </p:sp>
      <p:sp>
        <p:nvSpPr>
          <p:cNvPr id="4" name="Slide Number Placeholder 3"/>
          <p:cNvSpPr>
            <a:spLocks noGrp="1"/>
          </p:cNvSpPr>
          <p:nvPr>
            <p:ph type="sldNum" sz="quarter" idx="5"/>
          </p:nvPr>
        </p:nvSpPr>
        <p:spPr/>
        <p:txBody>
          <a:bodyPr/>
          <a:lstStyle/>
          <a:p>
            <a:fld id="{A1F6CC3F-0FD4-47EF-9FB5-F4621C914B9F}" type="slidenum">
              <a:rPr lang="en-US" smtClean="0"/>
              <a:t>2</a:t>
            </a:fld>
            <a:endParaRPr lang="en-US"/>
          </a:p>
        </p:txBody>
      </p:sp>
    </p:spTree>
    <p:extLst>
      <p:ext uri="{BB962C8B-B14F-4D97-AF65-F5344CB8AC3E}">
        <p14:creationId xmlns:p14="http://schemas.microsoft.com/office/powerpoint/2010/main" val="3729585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 company </a:t>
            </a:r>
            <a:r>
              <a:rPr lang="en-US" dirty="0" smtClean="0"/>
              <a:t>doesn’t </a:t>
            </a:r>
            <a:r>
              <a:rPr lang="en-US" dirty="0"/>
              <a:t>compete on price with their competitors but they work on ensuring that they provide their customers with the value of the brand that is much higher than what the competitors offer therefore basing competition on brand value rather than pricing of the products.</a:t>
            </a:r>
          </a:p>
          <a:p>
            <a:r>
              <a:rPr lang="en-US" dirty="0"/>
              <a:t>The work at ensuring that they focus on the customer experience enhancing loyalty of the customers which they share with there customers as they communicate through email.</a:t>
            </a:r>
          </a:p>
        </p:txBody>
      </p:sp>
      <p:sp>
        <p:nvSpPr>
          <p:cNvPr id="4" name="Slide Number Placeholder 3"/>
          <p:cNvSpPr>
            <a:spLocks noGrp="1"/>
          </p:cNvSpPr>
          <p:nvPr>
            <p:ph type="sldNum" sz="quarter" idx="5"/>
          </p:nvPr>
        </p:nvSpPr>
        <p:spPr/>
        <p:txBody>
          <a:bodyPr/>
          <a:lstStyle/>
          <a:p>
            <a:fld id="{A1F6CC3F-0FD4-47EF-9FB5-F4621C914B9F}" type="slidenum">
              <a:rPr lang="en-US" smtClean="0"/>
              <a:t>3</a:t>
            </a:fld>
            <a:endParaRPr lang="en-US"/>
          </a:p>
        </p:txBody>
      </p:sp>
    </p:spTree>
    <p:extLst>
      <p:ext uri="{BB962C8B-B14F-4D97-AF65-F5344CB8AC3E}">
        <p14:creationId xmlns:p14="http://schemas.microsoft.com/office/powerpoint/2010/main" val="2333189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make efforts to ensure they meet uncovered needs of customers that is through answering the questions that the customers need . make the improvements of the gaps that they realize, These is achieved through determination of the customers experience with the product.</a:t>
            </a:r>
          </a:p>
          <a:p>
            <a:endParaRPr lang="en-US" dirty="0"/>
          </a:p>
          <a:p>
            <a:endParaRPr lang="en-US" dirty="0"/>
          </a:p>
        </p:txBody>
      </p:sp>
      <p:sp>
        <p:nvSpPr>
          <p:cNvPr id="4" name="Slide Number Placeholder 3"/>
          <p:cNvSpPr>
            <a:spLocks noGrp="1"/>
          </p:cNvSpPr>
          <p:nvPr>
            <p:ph type="sldNum" sz="quarter" idx="5"/>
          </p:nvPr>
        </p:nvSpPr>
        <p:spPr/>
        <p:txBody>
          <a:bodyPr/>
          <a:lstStyle/>
          <a:p>
            <a:fld id="{A1F6CC3F-0FD4-47EF-9FB5-F4621C914B9F}" type="slidenum">
              <a:rPr lang="en-US" smtClean="0"/>
              <a:t>4</a:t>
            </a:fld>
            <a:endParaRPr lang="en-US"/>
          </a:p>
        </p:txBody>
      </p:sp>
    </p:spTree>
    <p:extLst>
      <p:ext uri="{BB962C8B-B14F-4D97-AF65-F5344CB8AC3E}">
        <p14:creationId xmlns:p14="http://schemas.microsoft.com/office/powerpoint/2010/main" val="3170260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brand is well known by its logo ,the symbols that make them different from those of the competitors and that is what the apple company uses to make there customers aware of there products .</a:t>
            </a:r>
          </a:p>
          <a:p>
            <a:r>
              <a:rPr lang="en-US" dirty="0"/>
              <a:t>These symbols ,names and logos are helpful during the marketing and advertisement of the brand.</a:t>
            </a:r>
          </a:p>
        </p:txBody>
      </p:sp>
      <p:sp>
        <p:nvSpPr>
          <p:cNvPr id="4" name="Slide Number Placeholder 3"/>
          <p:cNvSpPr>
            <a:spLocks noGrp="1"/>
          </p:cNvSpPr>
          <p:nvPr>
            <p:ph type="sldNum" sz="quarter" idx="5"/>
          </p:nvPr>
        </p:nvSpPr>
        <p:spPr/>
        <p:txBody>
          <a:bodyPr/>
          <a:lstStyle/>
          <a:p>
            <a:fld id="{A1F6CC3F-0FD4-47EF-9FB5-F4621C914B9F}" type="slidenum">
              <a:rPr lang="en-US" smtClean="0"/>
              <a:t>5</a:t>
            </a:fld>
            <a:endParaRPr lang="en-US"/>
          </a:p>
        </p:txBody>
      </p:sp>
    </p:spTree>
    <p:extLst>
      <p:ext uri="{BB962C8B-B14F-4D97-AF65-F5344CB8AC3E}">
        <p14:creationId xmlns:p14="http://schemas.microsoft.com/office/powerpoint/2010/main" val="3093966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 has an alternative means of making the products well marketed and advertised by using the celebrities. They communicate with the customers reducing the situations of disparities. They apply ways of promotions and communications that enable them keep in contact with customers.</a:t>
            </a:r>
          </a:p>
        </p:txBody>
      </p:sp>
      <p:sp>
        <p:nvSpPr>
          <p:cNvPr id="4" name="Slide Number Placeholder 3"/>
          <p:cNvSpPr>
            <a:spLocks noGrp="1"/>
          </p:cNvSpPr>
          <p:nvPr>
            <p:ph type="sldNum" sz="quarter" idx="5"/>
          </p:nvPr>
        </p:nvSpPr>
        <p:spPr/>
        <p:txBody>
          <a:bodyPr/>
          <a:lstStyle/>
          <a:p>
            <a:fld id="{A1F6CC3F-0FD4-47EF-9FB5-F4621C914B9F}" type="slidenum">
              <a:rPr lang="en-US" smtClean="0"/>
              <a:t>6</a:t>
            </a:fld>
            <a:endParaRPr lang="en-US"/>
          </a:p>
        </p:txBody>
      </p:sp>
    </p:spTree>
    <p:extLst>
      <p:ext uri="{BB962C8B-B14F-4D97-AF65-F5344CB8AC3E}">
        <p14:creationId xmlns:p14="http://schemas.microsoft.com/office/powerpoint/2010/main" val="1783710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Pricing of the apple brands are higher compared to similar products of the competitors . They don’t have real big difference in there features that makes them less competitive compared to there counterparts due to pricing aspect. Considering there quality and pricing there is a </a:t>
            </a:r>
            <a:r>
              <a:rPr lang="en-US" dirty="0" smtClean="0"/>
              <a:t>disparity.</a:t>
            </a:r>
            <a:endParaRPr lang="en-US" dirty="0"/>
          </a:p>
        </p:txBody>
      </p:sp>
      <p:sp>
        <p:nvSpPr>
          <p:cNvPr id="4" name="Slide Number Placeholder 3"/>
          <p:cNvSpPr>
            <a:spLocks noGrp="1"/>
          </p:cNvSpPr>
          <p:nvPr>
            <p:ph type="sldNum" sz="quarter" idx="5"/>
          </p:nvPr>
        </p:nvSpPr>
        <p:spPr/>
        <p:txBody>
          <a:bodyPr/>
          <a:lstStyle/>
          <a:p>
            <a:fld id="{A1F6CC3F-0FD4-47EF-9FB5-F4621C914B9F}" type="slidenum">
              <a:rPr lang="en-US" smtClean="0"/>
              <a:t>7</a:t>
            </a:fld>
            <a:endParaRPr lang="en-US"/>
          </a:p>
        </p:txBody>
      </p:sp>
    </p:spTree>
    <p:extLst>
      <p:ext uri="{BB962C8B-B14F-4D97-AF65-F5344CB8AC3E}">
        <p14:creationId xmlns:p14="http://schemas.microsoft.com/office/powerpoint/2010/main" val="3031749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celebrities that perform marketing of the products . They directly impact the ways that product is viewed but the type of celebrities that are used by apple they do not have that imagery that makes the brand loved.</a:t>
            </a:r>
          </a:p>
        </p:txBody>
      </p:sp>
      <p:sp>
        <p:nvSpPr>
          <p:cNvPr id="4" name="Slide Number Placeholder 3"/>
          <p:cNvSpPr>
            <a:spLocks noGrp="1"/>
          </p:cNvSpPr>
          <p:nvPr>
            <p:ph type="sldNum" sz="quarter" idx="5"/>
          </p:nvPr>
        </p:nvSpPr>
        <p:spPr/>
        <p:txBody>
          <a:bodyPr/>
          <a:lstStyle/>
          <a:p>
            <a:fld id="{A1F6CC3F-0FD4-47EF-9FB5-F4621C914B9F}" type="slidenum">
              <a:rPr lang="en-US" smtClean="0"/>
              <a:t>8</a:t>
            </a:fld>
            <a:endParaRPr lang="en-US"/>
          </a:p>
        </p:txBody>
      </p:sp>
    </p:spTree>
    <p:extLst>
      <p:ext uri="{BB962C8B-B14F-4D97-AF65-F5344CB8AC3E}">
        <p14:creationId xmlns:p14="http://schemas.microsoft.com/office/powerpoint/2010/main" val="217722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 does the improvement of the products depending on the current needs in terms of technology and enhancing simplicity of there products on there use making them have a competitive ability in the market.</a:t>
            </a:r>
          </a:p>
          <a:p>
            <a:r>
              <a:rPr lang="en-US" dirty="0"/>
              <a:t>They frequently keep in contact with customers requests and making necessary changes that customers need.</a:t>
            </a:r>
          </a:p>
        </p:txBody>
      </p:sp>
      <p:sp>
        <p:nvSpPr>
          <p:cNvPr id="4" name="Slide Number Placeholder 3"/>
          <p:cNvSpPr>
            <a:spLocks noGrp="1"/>
          </p:cNvSpPr>
          <p:nvPr>
            <p:ph type="sldNum" sz="quarter" idx="5"/>
          </p:nvPr>
        </p:nvSpPr>
        <p:spPr/>
        <p:txBody>
          <a:bodyPr/>
          <a:lstStyle/>
          <a:p>
            <a:fld id="{A1F6CC3F-0FD4-47EF-9FB5-F4621C914B9F}" type="slidenum">
              <a:rPr lang="en-US" smtClean="0"/>
              <a:t>9</a:t>
            </a:fld>
            <a:endParaRPr lang="en-US"/>
          </a:p>
        </p:txBody>
      </p:sp>
    </p:spTree>
    <p:extLst>
      <p:ext uri="{BB962C8B-B14F-4D97-AF65-F5344CB8AC3E}">
        <p14:creationId xmlns:p14="http://schemas.microsoft.com/office/powerpoint/2010/main" val="3235287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different products in apple are given different names and logos that makes them different from one another apart from the difference in terms of the features making it easy for the customers to distinguish.</a:t>
            </a:r>
          </a:p>
          <a:p>
            <a:endParaRPr lang="en-US" dirty="0"/>
          </a:p>
        </p:txBody>
      </p:sp>
      <p:sp>
        <p:nvSpPr>
          <p:cNvPr id="4" name="Slide Number Placeholder 3"/>
          <p:cNvSpPr>
            <a:spLocks noGrp="1"/>
          </p:cNvSpPr>
          <p:nvPr>
            <p:ph type="sldNum" sz="quarter" idx="5"/>
          </p:nvPr>
        </p:nvSpPr>
        <p:spPr/>
        <p:txBody>
          <a:bodyPr/>
          <a:lstStyle/>
          <a:p>
            <a:fld id="{A1F6CC3F-0FD4-47EF-9FB5-F4621C914B9F}" type="slidenum">
              <a:rPr lang="en-US" smtClean="0"/>
              <a:t>10</a:t>
            </a:fld>
            <a:endParaRPr lang="en-US"/>
          </a:p>
        </p:txBody>
      </p:sp>
    </p:spTree>
    <p:extLst>
      <p:ext uri="{BB962C8B-B14F-4D97-AF65-F5344CB8AC3E}">
        <p14:creationId xmlns:p14="http://schemas.microsoft.com/office/powerpoint/2010/main" val="806700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have a charter that makes the improvements in terms of there quality ,periodically auditing the performance in the market to know the position of the brand in the market. The reports are distributed to different persons to help in process of decision making.</a:t>
            </a:r>
          </a:p>
        </p:txBody>
      </p:sp>
      <p:sp>
        <p:nvSpPr>
          <p:cNvPr id="4" name="Slide Number Placeholder 3"/>
          <p:cNvSpPr>
            <a:spLocks noGrp="1"/>
          </p:cNvSpPr>
          <p:nvPr>
            <p:ph type="sldNum" sz="quarter" idx="5"/>
          </p:nvPr>
        </p:nvSpPr>
        <p:spPr/>
        <p:txBody>
          <a:bodyPr/>
          <a:lstStyle/>
          <a:p>
            <a:fld id="{A1F6CC3F-0FD4-47EF-9FB5-F4621C914B9F}" type="slidenum">
              <a:rPr lang="en-US" smtClean="0"/>
              <a:t>11</a:t>
            </a:fld>
            <a:endParaRPr lang="en-US"/>
          </a:p>
        </p:txBody>
      </p:sp>
    </p:spTree>
    <p:extLst>
      <p:ext uri="{BB962C8B-B14F-4D97-AF65-F5344CB8AC3E}">
        <p14:creationId xmlns:p14="http://schemas.microsoft.com/office/powerpoint/2010/main" val="2866563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8597CA-7F4E-4A5F-AA7C-98C257ACCD66}"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613329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8597CA-7F4E-4A5F-AA7C-98C257ACCD66}"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4004822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8597CA-7F4E-4A5F-AA7C-98C257ACCD66}"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2126382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8597CA-7F4E-4A5F-AA7C-98C257ACCD66}"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2937416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8597CA-7F4E-4A5F-AA7C-98C257ACCD66}" type="datetimeFigureOut">
              <a:rPr lang="en-US" smtClean="0"/>
              <a:t>12/5/2020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2138037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8597CA-7F4E-4A5F-AA7C-98C257ACCD66}" type="datetimeFigureOut">
              <a:rPr lang="en-US" smtClean="0"/>
              <a:t>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1187763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8597CA-7F4E-4A5F-AA7C-98C257ACCD66}" type="datetimeFigureOut">
              <a:rPr lang="en-US" smtClean="0"/>
              <a:t>12/5/2020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868999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8597CA-7F4E-4A5F-AA7C-98C257ACCD66}"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435929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8597CA-7F4E-4A5F-AA7C-98C257ACCD66}" type="datetimeFigureOut">
              <a:rPr lang="en-US" smtClean="0"/>
              <a:t>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837485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8597CA-7F4E-4A5F-AA7C-98C257ACCD66}"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2120774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8597CA-7F4E-4A5F-AA7C-98C257ACCD66}"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C092E-059E-4D1D-A2D5-AB1ECCBCBF5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64138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8597CA-7F4E-4A5F-AA7C-98C257ACCD66}"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674276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8597CA-7F4E-4A5F-AA7C-98C257ACCD66}"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C092E-059E-4D1D-A2D5-AB1ECCBCBF5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65739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8597CA-7F4E-4A5F-AA7C-98C257ACCD66}"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979633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8597CA-7F4E-4A5F-AA7C-98C257ACCD66}"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335938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8597CA-7F4E-4A5F-AA7C-98C257ACCD66}" type="datetimeFigureOut">
              <a:rPr lang="en-US" smtClean="0"/>
              <a:t>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C092E-059E-4D1D-A2D5-AB1ECCBCBF54}" type="slidenum">
              <a:rPr lang="en-US" smtClean="0"/>
              <a:t>‹#›</a:t>
            </a:fld>
            <a:endParaRPr lang="en-US"/>
          </a:p>
        </p:txBody>
      </p:sp>
    </p:spTree>
    <p:extLst>
      <p:ext uri="{BB962C8B-B14F-4D97-AF65-F5344CB8AC3E}">
        <p14:creationId xmlns:p14="http://schemas.microsoft.com/office/powerpoint/2010/main" val="3764668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8597CA-7F4E-4A5F-AA7C-98C257ACCD66}" type="datetimeFigureOut">
              <a:rPr lang="en-US" smtClean="0"/>
              <a:t>12/5/2020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5CC092E-059E-4D1D-A2D5-AB1ECCBCBF54}" type="slidenum">
              <a:rPr lang="en-US" smtClean="0"/>
              <a:t>‹#›</a:t>
            </a:fld>
            <a:endParaRPr lang="en-US"/>
          </a:p>
        </p:txBody>
      </p:sp>
    </p:spTree>
    <p:extLst>
      <p:ext uri="{BB962C8B-B14F-4D97-AF65-F5344CB8AC3E}">
        <p14:creationId xmlns:p14="http://schemas.microsoft.com/office/powerpoint/2010/main" val="928011105"/>
      </p:ext>
    </p:extLst>
  </p:cSld>
  <p:clrMap bg1="dk1" tx1="lt1" bg2="dk2" tx2="lt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282B-DCDD-4271-9020-9EFE20AFDEB1}"/>
              </a:ext>
            </a:extLst>
          </p:cNvPr>
          <p:cNvSpPr>
            <a:spLocks noGrp="1"/>
          </p:cNvSpPr>
          <p:nvPr>
            <p:ph type="ctrTitle"/>
          </p:nvPr>
        </p:nvSpPr>
        <p:spPr>
          <a:xfrm>
            <a:off x="1524000" y="989359"/>
            <a:ext cx="9144000" cy="477837"/>
          </a:xfrm>
        </p:spPr>
        <p:txBody>
          <a:bodyPr>
            <a:noAutofit/>
          </a:bodyPr>
          <a:lstStyle/>
          <a:p>
            <a:pPr algn="ctr"/>
            <a:r>
              <a:rPr lang="en-US" sz="3600" b="1" dirty="0"/>
              <a:t>Evaluation of the </a:t>
            </a:r>
            <a:r>
              <a:rPr lang="en-US" sz="3600" b="1" dirty="0">
                <a:latin typeface="+mn-lt"/>
              </a:rPr>
              <a:t>Apple</a:t>
            </a:r>
            <a:r>
              <a:rPr lang="en-US" sz="3600" b="1" dirty="0"/>
              <a:t> brand </a:t>
            </a:r>
          </a:p>
        </p:txBody>
      </p:sp>
      <p:sp>
        <p:nvSpPr>
          <p:cNvPr id="3" name="Subtitle 2">
            <a:extLst>
              <a:ext uri="{FF2B5EF4-FFF2-40B4-BE49-F238E27FC236}">
                <a16:creationId xmlns:a16="http://schemas.microsoft.com/office/drawing/2014/main" id="{ECCBC340-F6B8-48DA-BAD0-67CDCCF681BB}"/>
              </a:ext>
            </a:extLst>
          </p:cNvPr>
          <p:cNvSpPr>
            <a:spLocks noGrp="1"/>
          </p:cNvSpPr>
          <p:nvPr>
            <p:ph type="subTitle" idx="1"/>
          </p:nvPr>
        </p:nvSpPr>
        <p:spPr>
          <a:xfrm>
            <a:off x="1524000" y="1874520"/>
            <a:ext cx="9144000" cy="3383280"/>
          </a:xfrm>
        </p:spPr>
        <p:txBody>
          <a:bodyPr/>
          <a:lstStyle/>
          <a:p>
            <a:pPr algn="ctr">
              <a:lnSpc>
                <a:spcPct val="150000"/>
              </a:lnSpc>
            </a:pPr>
            <a:r>
              <a:rPr lang="en-US" sz="3600" dirty="0"/>
              <a:t>Name </a:t>
            </a:r>
          </a:p>
          <a:p>
            <a:pPr algn="ctr">
              <a:lnSpc>
                <a:spcPct val="150000"/>
              </a:lnSpc>
            </a:pPr>
            <a:r>
              <a:rPr lang="en-US" sz="3600" dirty="0"/>
              <a:t>Institution Affiliation </a:t>
            </a:r>
          </a:p>
          <a:p>
            <a:pPr algn="ctr">
              <a:lnSpc>
                <a:spcPct val="150000"/>
              </a:lnSpc>
            </a:pPr>
            <a:r>
              <a:rPr lang="en-US" sz="3600" dirty="0"/>
              <a:t>Date </a:t>
            </a:r>
          </a:p>
          <a:p>
            <a:endParaRPr lang="en-US" dirty="0"/>
          </a:p>
        </p:txBody>
      </p:sp>
    </p:spTree>
    <p:extLst>
      <p:ext uri="{BB962C8B-B14F-4D97-AF65-F5344CB8AC3E}">
        <p14:creationId xmlns:p14="http://schemas.microsoft.com/office/powerpoint/2010/main" val="1987301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F2A27-F1AC-45FC-8242-F13DA4B15A5E}"/>
              </a:ext>
            </a:extLst>
          </p:cNvPr>
          <p:cNvSpPr>
            <a:spLocks noGrp="1"/>
          </p:cNvSpPr>
          <p:nvPr>
            <p:ph type="ctrTitle"/>
          </p:nvPr>
        </p:nvSpPr>
        <p:spPr>
          <a:xfrm>
            <a:off x="1524000" y="1122363"/>
            <a:ext cx="9144000" cy="477837"/>
          </a:xfrm>
        </p:spPr>
        <p:txBody>
          <a:bodyPr>
            <a:normAutofit fontScale="90000"/>
          </a:bodyPr>
          <a:lstStyle/>
          <a:p>
            <a:pPr algn="ctr"/>
            <a:r>
              <a:rPr lang="en-US" sz="2400" b="1" dirty="0"/>
              <a:t>Managers understanding what the brand means to consumers </a:t>
            </a:r>
            <a:r>
              <a:rPr lang="en-US" sz="2400" dirty="0"/>
              <a:t>.(</a:t>
            </a:r>
            <a:r>
              <a:rPr lang="en-US" sz="2400" b="1" dirty="0"/>
              <a:t>score 8)</a:t>
            </a:r>
            <a:endParaRPr lang="en-US" sz="2400" dirty="0"/>
          </a:p>
        </p:txBody>
      </p:sp>
      <p:sp>
        <p:nvSpPr>
          <p:cNvPr id="3" name="Subtitle 2">
            <a:extLst>
              <a:ext uri="{FF2B5EF4-FFF2-40B4-BE49-F238E27FC236}">
                <a16:creationId xmlns:a16="http://schemas.microsoft.com/office/drawing/2014/main" id="{AAFCD1E4-7523-43AE-AF19-F813FE8AC868}"/>
              </a:ext>
            </a:extLst>
          </p:cNvPr>
          <p:cNvSpPr>
            <a:spLocks noGrp="1"/>
          </p:cNvSpPr>
          <p:nvPr>
            <p:ph type="subTitle" idx="1"/>
          </p:nvPr>
        </p:nvSpPr>
        <p:spPr>
          <a:xfrm>
            <a:off x="1524000" y="1600199"/>
            <a:ext cx="9144000" cy="4767349"/>
          </a:xfrm>
        </p:spPr>
        <p:txBody>
          <a:bodyPr/>
          <a:lstStyle/>
          <a:p>
            <a:pPr marL="285750" indent="-285750">
              <a:buFont typeface="Wingdings" panose="05000000000000000000" pitchFamily="2" charset="2"/>
              <a:buChar char="Ø"/>
            </a:pPr>
            <a:r>
              <a:rPr lang="en-US" dirty="0" smtClean="0"/>
              <a:t>.</a:t>
            </a:r>
            <a:endParaRPr lang="en-US" dirty="0"/>
          </a:p>
          <a:p>
            <a:pPr marL="342900" indent="-34290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managers have a good understanding of the needs ,desires plus the emotional and functional perspectives of the customers</a:t>
            </a:r>
          </a:p>
          <a:p>
            <a:pPr marL="342900" indent="-342900" algn="just">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company has established the mantra by encompassing creativity in technology of their brands.</a:t>
            </a:r>
          </a:p>
          <a:p>
            <a:pPr marL="342900" indent="-34290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customer driven boundaries have been established where the they are enhancing simplicity and innovate and the brand value that help in determining the programs of marketing.</a:t>
            </a:r>
          </a:p>
          <a:p>
            <a:endParaRPr lang="en-US" dirty="0"/>
          </a:p>
        </p:txBody>
      </p:sp>
    </p:spTree>
    <p:extLst>
      <p:ext uri="{BB962C8B-B14F-4D97-AF65-F5344CB8AC3E}">
        <p14:creationId xmlns:p14="http://schemas.microsoft.com/office/powerpoint/2010/main" val="3462931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C7907-7549-4D6F-A14F-DE40B71810A8}"/>
              </a:ext>
            </a:extLst>
          </p:cNvPr>
          <p:cNvSpPr>
            <a:spLocks noGrp="1"/>
          </p:cNvSpPr>
          <p:nvPr>
            <p:ph type="ctrTitle"/>
          </p:nvPr>
        </p:nvSpPr>
        <p:spPr>
          <a:xfrm>
            <a:off x="1524000" y="1122363"/>
            <a:ext cx="9144000" cy="660717"/>
          </a:xfrm>
        </p:spPr>
        <p:txBody>
          <a:bodyPr>
            <a:normAutofit/>
          </a:bodyPr>
          <a:lstStyle/>
          <a:p>
            <a:pPr algn="ctr"/>
            <a:r>
              <a:rPr lang="en-US" sz="2400" b="1" dirty="0"/>
              <a:t>Brand positioning  (score 9)</a:t>
            </a:r>
            <a:endParaRPr lang="en-US" sz="2400" dirty="0"/>
          </a:p>
        </p:txBody>
      </p:sp>
      <p:sp>
        <p:nvSpPr>
          <p:cNvPr id="3" name="Subtitle 2">
            <a:extLst>
              <a:ext uri="{FF2B5EF4-FFF2-40B4-BE49-F238E27FC236}">
                <a16:creationId xmlns:a16="http://schemas.microsoft.com/office/drawing/2014/main" id="{2E794DF2-3149-45D0-B9C4-A484F878118B}"/>
              </a:ext>
            </a:extLst>
          </p:cNvPr>
          <p:cNvSpPr>
            <a:spLocks noGrp="1"/>
          </p:cNvSpPr>
          <p:nvPr>
            <p:ph type="subTitle" idx="1"/>
          </p:nvPr>
        </p:nvSpPr>
        <p:spPr>
          <a:xfrm>
            <a:off x="1524000" y="1965960"/>
            <a:ext cx="9144000" cy="4384964"/>
          </a:xfrm>
        </p:spPr>
        <p:txBody>
          <a:bodyPr>
            <a:normAutofit/>
          </a:bodyPr>
          <a:lstStyle/>
          <a:p>
            <a:pPr marL="342900" indent="-342900" algn="just">
              <a:lnSpc>
                <a:spcPct val="11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brand has established a competitive point and their point of parity as the pricing of the commodity and they don’t engage in price competition but involve in brand value.</a:t>
            </a:r>
          </a:p>
          <a:p>
            <a:pPr marL="342900" indent="-342900" algn="just">
              <a:lnSpc>
                <a:spcPct val="11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have established the point of difference as they have the increased in the benefits that customers get as well as loyalty of the customers to apple brand.</a:t>
            </a:r>
          </a:p>
          <a:p>
            <a:pPr marL="342900" indent="-342900" algn="just">
              <a:lnSpc>
                <a:spcPct val="12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company has done competitive analysis and listening to the voice to customers to know the unmet needs and wants.</a:t>
            </a:r>
          </a:p>
          <a:p>
            <a:pPr marL="342900" indent="-342900" algn="just">
              <a:lnSpc>
                <a:spcPct val="12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customers experience has been maximized by using of the company's email to know the satisfaction of the customers on their products.</a:t>
            </a:r>
          </a:p>
          <a:p>
            <a:endParaRPr lang="en-US" dirty="0"/>
          </a:p>
        </p:txBody>
      </p:sp>
    </p:spTree>
    <p:extLst>
      <p:ext uri="{BB962C8B-B14F-4D97-AF65-F5344CB8AC3E}">
        <p14:creationId xmlns:p14="http://schemas.microsoft.com/office/powerpoint/2010/main" val="2195728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D0532-A6BF-44E7-A641-EDF6196159DE}"/>
              </a:ext>
            </a:extLst>
          </p:cNvPr>
          <p:cNvSpPr>
            <a:spLocks noGrp="1"/>
          </p:cNvSpPr>
          <p:nvPr>
            <p:ph type="ctrTitle"/>
          </p:nvPr>
        </p:nvSpPr>
        <p:spPr>
          <a:xfrm>
            <a:off x="1524000" y="924949"/>
            <a:ext cx="9144000" cy="675251"/>
          </a:xfrm>
        </p:spPr>
        <p:txBody>
          <a:bodyPr>
            <a:noAutofit/>
          </a:bodyPr>
          <a:lstStyle/>
          <a:p>
            <a:r>
              <a:rPr lang="en-US" sz="2000" b="1" dirty="0"/>
              <a:t>Customers receive superior delivery of the benefits they value most (score 6)</a:t>
            </a:r>
            <a:endParaRPr lang="en-US" sz="2000" dirty="0"/>
          </a:p>
        </p:txBody>
      </p:sp>
      <p:sp>
        <p:nvSpPr>
          <p:cNvPr id="3" name="Subtitle 2">
            <a:extLst>
              <a:ext uri="{FF2B5EF4-FFF2-40B4-BE49-F238E27FC236}">
                <a16:creationId xmlns:a16="http://schemas.microsoft.com/office/drawing/2014/main" id="{BD146D3A-F07E-4653-8DCF-7124BBF26669}"/>
              </a:ext>
            </a:extLst>
          </p:cNvPr>
          <p:cNvSpPr>
            <a:spLocks noGrp="1"/>
          </p:cNvSpPr>
          <p:nvPr>
            <p:ph type="subTitle" idx="1"/>
          </p:nvPr>
        </p:nvSpPr>
        <p:spPr>
          <a:xfrm>
            <a:off x="1524000" y="1600200"/>
            <a:ext cx="9144000" cy="4501342"/>
          </a:xfrm>
        </p:spPr>
        <p:txBody>
          <a:bodyPr>
            <a:normAutofit/>
          </a:bodyPr>
          <a:lstStyle/>
          <a:p>
            <a:pPr marL="342900" indent="-342900" algn="just">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Apple has made efforts to ensure that the needs and wants that are unmet get uncovered that  is in the desires in terms of the pricing and the kind of products that they will need to get from apple .</a:t>
            </a:r>
          </a:p>
          <a:p>
            <a:pPr marL="342900" indent="-342900" algn="just">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They have done efforts on determining the experience of the customers is achieved and they get satisfied these is through the efforts done by following the customers after they have purchase the goods so that they are able to know what extent the product was helpful.</a:t>
            </a:r>
          </a:p>
        </p:txBody>
      </p:sp>
    </p:spTree>
    <p:extLst>
      <p:ext uri="{BB962C8B-B14F-4D97-AF65-F5344CB8AC3E}">
        <p14:creationId xmlns:p14="http://schemas.microsoft.com/office/powerpoint/2010/main" val="2077072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6D09D-5175-4652-9D80-E4CE354C7F29}"/>
              </a:ext>
            </a:extLst>
          </p:cNvPr>
          <p:cNvSpPr>
            <a:spLocks noGrp="1"/>
          </p:cNvSpPr>
          <p:nvPr>
            <p:ph type="ctrTitle"/>
          </p:nvPr>
        </p:nvSpPr>
        <p:spPr>
          <a:xfrm>
            <a:off x="1524000" y="1122363"/>
            <a:ext cx="9144000" cy="477837"/>
          </a:xfrm>
        </p:spPr>
        <p:txBody>
          <a:bodyPr>
            <a:normAutofit/>
          </a:bodyPr>
          <a:lstStyle/>
          <a:p>
            <a:pPr algn="ctr"/>
            <a:r>
              <a:rPr lang="en-US" sz="2400" b="1" dirty="0"/>
              <a:t>Full repertoire of branding and marketing (score 8)</a:t>
            </a:r>
            <a:endParaRPr lang="en-US" sz="2400" dirty="0"/>
          </a:p>
        </p:txBody>
      </p:sp>
      <p:sp>
        <p:nvSpPr>
          <p:cNvPr id="3" name="Subtitle 2">
            <a:extLst>
              <a:ext uri="{FF2B5EF4-FFF2-40B4-BE49-F238E27FC236}">
                <a16:creationId xmlns:a16="http://schemas.microsoft.com/office/drawing/2014/main" id="{5C316C4F-BDD0-4F86-88AF-97CE94621F4C}"/>
              </a:ext>
            </a:extLst>
          </p:cNvPr>
          <p:cNvSpPr>
            <a:spLocks noGrp="1"/>
          </p:cNvSpPr>
          <p:nvPr>
            <p:ph type="subTitle" idx="1"/>
          </p:nvPr>
        </p:nvSpPr>
        <p:spPr>
          <a:xfrm>
            <a:off x="1524000" y="1805940"/>
            <a:ext cx="9144000" cy="3451860"/>
          </a:xfrm>
        </p:spPr>
        <p:txBody>
          <a:bodyPr>
            <a:normAutofit/>
          </a:bodyPr>
          <a:lstStyle/>
          <a:p>
            <a:pPr marL="342900" indent="-342900" algn="just">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There is a brand name ,logo symbol and packaging slogan that is used by apple to build awareness and image of the brand.</a:t>
            </a:r>
          </a:p>
          <a:p>
            <a:pPr marL="342900" indent="-342900" algn="just">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Apple has the push strategies of advertisements and pull strategies where they take care of the needs And wants to maintain there customers</a:t>
            </a:r>
          </a:p>
        </p:txBody>
      </p:sp>
    </p:spTree>
    <p:extLst>
      <p:ext uri="{BB962C8B-B14F-4D97-AF65-F5344CB8AC3E}">
        <p14:creationId xmlns:p14="http://schemas.microsoft.com/office/powerpoint/2010/main" val="3983833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48BB-D56A-4E21-AC64-07707CFB9726}"/>
              </a:ext>
            </a:extLst>
          </p:cNvPr>
          <p:cNvSpPr>
            <a:spLocks noGrp="1"/>
          </p:cNvSpPr>
          <p:nvPr>
            <p:ph type="ctrTitle"/>
          </p:nvPr>
        </p:nvSpPr>
        <p:spPr>
          <a:xfrm>
            <a:off x="1524000" y="1122363"/>
            <a:ext cx="9144000" cy="477837"/>
          </a:xfrm>
        </p:spPr>
        <p:txBody>
          <a:bodyPr>
            <a:normAutofit/>
          </a:bodyPr>
          <a:lstStyle/>
          <a:p>
            <a:pPr algn="ctr"/>
            <a:r>
              <a:rPr lang="en-US" sz="2400" b="1" dirty="0"/>
              <a:t>Marketing and communication efforts (score 9)</a:t>
            </a:r>
            <a:endParaRPr lang="en-US" sz="2400" dirty="0"/>
          </a:p>
        </p:txBody>
      </p:sp>
      <p:sp>
        <p:nvSpPr>
          <p:cNvPr id="3" name="Subtitle 2">
            <a:extLst>
              <a:ext uri="{FF2B5EF4-FFF2-40B4-BE49-F238E27FC236}">
                <a16:creationId xmlns:a16="http://schemas.microsoft.com/office/drawing/2014/main" id="{83D1F797-B8DE-4F7B-ABE1-7E924D777324}"/>
              </a:ext>
            </a:extLst>
          </p:cNvPr>
          <p:cNvSpPr>
            <a:spLocks noGrp="1"/>
          </p:cNvSpPr>
          <p:nvPr>
            <p:ph type="subTitle" idx="1"/>
          </p:nvPr>
        </p:nvSpPr>
        <p:spPr>
          <a:xfrm>
            <a:off x="1524000" y="1828800"/>
            <a:ext cx="9144000" cy="5029200"/>
          </a:xfrm>
        </p:spPr>
        <p:txBody>
          <a:bodyPr>
            <a:normAutofit/>
          </a:bodyPr>
          <a:lstStyle/>
          <a:p>
            <a:pPr marL="342900" indent="-342900" algn="just">
              <a:lnSpc>
                <a:spcPct val="200000"/>
              </a:lnSpc>
              <a:buFont typeface="Wingdings" panose="05000000000000000000" pitchFamily="2" charset="2"/>
              <a:buChar char="Ø"/>
            </a:pPr>
            <a:r>
              <a:rPr lang="en-US" dirty="0"/>
              <a:t>Apple is creating alternative ways of creating awareness to their customers that are different to the ways competitors do using celebrities to have the products known and the customers are able to associate the brand with particular brand making the apple company brand products competitive(</a:t>
            </a:r>
            <a:r>
              <a:rPr lang="en-US" b="0" i="0" dirty="0">
                <a:solidFill>
                  <a:schemeClr val="tx1"/>
                </a:solidFill>
                <a:effectLst/>
              </a:rPr>
              <a:t> Wang &amp; Ding, 2017)</a:t>
            </a:r>
            <a:r>
              <a:rPr lang="en-US" dirty="0"/>
              <a:t>.</a:t>
            </a:r>
          </a:p>
          <a:p>
            <a:pPr marL="342900" indent="-342900" algn="just">
              <a:lnSpc>
                <a:spcPct val="200000"/>
              </a:lnSpc>
              <a:buFont typeface="Wingdings" panose="05000000000000000000" pitchFamily="2" charset="2"/>
              <a:buChar char="Ø"/>
            </a:pPr>
            <a:r>
              <a:rPr lang="en-US" dirty="0"/>
              <a:t>Throughout the marketing communication the common meaning is maintained and there is no disparity.</a:t>
            </a:r>
          </a:p>
          <a:p>
            <a:pPr marL="342900" indent="-342900" algn="just">
              <a:lnSpc>
                <a:spcPct val="200000"/>
              </a:lnSpc>
              <a:buFont typeface="Wingdings" panose="05000000000000000000" pitchFamily="2" charset="2"/>
              <a:buChar char="Ø"/>
            </a:pPr>
            <a:r>
              <a:rPr lang="en-US" dirty="0"/>
              <a:t>They are using the uniqueness of digital ,personal selling and even sales promotions perceiving the brand value in the communication as time goes by.</a:t>
            </a:r>
          </a:p>
          <a:p>
            <a:endParaRPr lang="en-US" dirty="0"/>
          </a:p>
        </p:txBody>
      </p:sp>
    </p:spTree>
    <p:extLst>
      <p:ext uri="{BB962C8B-B14F-4D97-AF65-F5344CB8AC3E}">
        <p14:creationId xmlns:p14="http://schemas.microsoft.com/office/powerpoint/2010/main" val="3988236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270E1-830A-43EB-AA55-09B06B51A0D6}"/>
              </a:ext>
            </a:extLst>
          </p:cNvPr>
          <p:cNvSpPr>
            <a:spLocks noGrp="1"/>
          </p:cNvSpPr>
          <p:nvPr>
            <p:ph type="ctrTitle"/>
          </p:nvPr>
        </p:nvSpPr>
        <p:spPr>
          <a:xfrm>
            <a:off x="1524000" y="1122363"/>
            <a:ext cx="9144000" cy="477837"/>
          </a:xfrm>
        </p:spPr>
        <p:txBody>
          <a:bodyPr>
            <a:normAutofit/>
          </a:bodyPr>
          <a:lstStyle/>
          <a:p>
            <a:pPr algn="ctr"/>
            <a:r>
              <a:rPr lang="en-US" sz="2400" b="1" dirty="0"/>
              <a:t>Brands pricing strategies (score 8)</a:t>
            </a:r>
            <a:endParaRPr lang="en-US" sz="2400" dirty="0"/>
          </a:p>
        </p:txBody>
      </p:sp>
      <p:sp>
        <p:nvSpPr>
          <p:cNvPr id="3" name="Subtitle 2">
            <a:extLst>
              <a:ext uri="{FF2B5EF4-FFF2-40B4-BE49-F238E27FC236}">
                <a16:creationId xmlns:a16="http://schemas.microsoft.com/office/drawing/2014/main" id="{779F647F-32B9-4E59-B1E8-ED3BB780B001}"/>
              </a:ext>
            </a:extLst>
          </p:cNvPr>
          <p:cNvSpPr>
            <a:spLocks noGrp="1"/>
          </p:cNvSpPr>
          <p:nvPr>
            <p:ph type="subTitle" idx="1"/>
          </p:nvPr>
        </p:nvSpPr>
        <p:spPr>
          <a:xfrm>
            <a:off x="1524000" y="1783080"/>
            <a:ext cx="9144000" cy="3474720"/>
          </a:xfrm>
        </p:spPr>
        <p:txBody>
          <a:bodyPr/>
          <a:lstStyle/>
          <a:p>
            <a:pPr marL="342900" indent="-34290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estimated added  values by customers  in the added value is high while on the other hand the quality is similar to other products who are offering lower prices that apple.</a:t>
            </a:r>
          </a:p>
          <a:p>
            <a:pPr marL="342900" indent="-34290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pricing and the cost of apple brand is higher that the quality of their brands and exceeding  the customer expectations.</a:t>
            </a:r>
          </a:p>
          <a:p>
            <a:endParaRPr lang="en-US" dirty="0"/>
          </a:p>
        </p:txBody>
      </p:sp>
    </p:spTree>
    <p:extLst>
      <p:ext uri="{BB962C8B-B14F-4D97-AF65-F5344CB8AC3E}">
        <p14:creationId xmlns:p14="http://schemas.microsoft.com/office/powerpoint/2010/main" val="270220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FD3CB-A26E-4637-AA16-9C3A232B102E}"/>
              </a:ext>
            </a:extLst>
          </p:cNvPr>
          <p:cNvSpPr>
            <a:spLocks noGrp="1"/>
          </p:cNvSpPr>
          <p:nvPr>
            <p:ph type="ctrTitle"/>
          </p:nvPr>
        </p:nvSpPr>
        <p:spPr>
          <a:xfrm>
            <a:off x="1524000" y="1122363"/>
            <a:ext cx="9144000" cy="477837"/>
          </a:xfrm>
        </p:spPr>
        <p:txBody>
          <a:bodyPr>
            <a:normAutofit fontScale="90000"/>
          </a:bodyPr>
          <a:lstStyle/>
          <a:p>
            <a:pPr algn="ctr"/>
            <a:r>
              <a:rPr lang="en-US" sz="2400" b="1" dirty="0"/>
              <a:t>The use of brand imagery appropriately to support personality (score 9)</a:t>
            </a:r>
            <a:endParaRPr lang="en-US" sz="2400" dirty="0"/>
          </a:p>
        </p:txBody>
      </p:sp>
      <p:sp>
        <p:nvSpPr>
          <p:cNvPr id="3" name="Subtitle 2">
            <a:extLst>
              <a:ext uri="{FF2B5EF4-FFF2-40B4-BE49-F238E27FC236}">
                <a16:creationId xmlns:a16="http://schemas.microsoft.com/office/drawing/2014/main" id="{48A12D26-97E8-42E9-9B1E-0B9F5FD0F40A}"/>
              </a:ext>
            </a:extLst>
          </p:cNvPr>
          <p:cNvSpPr>
            <a:spLocks noGrp="1"/>
          </p:cNvSpPr>
          <p:nvPr>
            <p:ph type="subTitle" idx="1"/>
          </p:nvPr>
        </p:nvSpPr>
        <p:spPr>
          <a:xfrm>
            <a:off x="1524000" y="1874520"/>
            <a:ext cx="9144000" cy="4094018"/>
          </a:xfrm>
        </p:spPr>
        <p:txBody>
          <a:bodyPr>
            <a:normAutofit/>
          </a:bodyPr>
          <a:lstStyle/>
          <a:p>
            <a:pPr marL="342900" indent="-342900" algn="just">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Apple have not established whether the people behind are not trusted and don’t have the expert section on advertisements.</a:t>
            </a:r>
          </a:p>
          <a:p>
            <a:pPr marL="342900" indent="-342900" algn="just">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They have not established the user and usage imagery as the means and personalities they use are not those that the society know have the correct moral impact on the society.</a:t>
            </a:r>
          </a:p>
          <a:p>
            <a:pPr marL="342900" indent="-342900" algn="just">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Apple have not crafted the right personality for the brand and that brings and impact upon the marketing of the brand .</a:t>
            </a:r>
          </a:p>
        </p:txBody>
      </p:sp>
    </p:spTree>
    <p:extLst>
      <p:ext uri="{BB962C8B-B14F-4D97-AF65-F5344CB8AC3E}">
        <p14:creationId xmlns:p14="http://schemas.microsoft.com/office/powerpoint/2010/main" val="851305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71119-A978-4356-8EE9-D1204C93005F}"/>
              </a:ext>
            </a:extLst>
          </p:cNvPr>
          <p:cNvSpPr>
            <a:spLocks noGrp="1"/>
          </p:cNvSpPr>
          <p:nvPr>
            <p:ph type="ctrTitle"/>
          </p:nvPr>
        </p:nvSpPr>
        <p:spPr>
          <a:xfrm>
            <a:off x="1524000" y="1122363"/>
            <a:ext cx="9144000" cy="477837"/>
          </a:xfrm>
        </p:spPr>
        <p:txBody>
          <a:bodyPr>
            <a:normAutofit/>
          </a:bodyPr>
          <a:lstStyle/>
          <a:p>
            <a:pPr algn="ctr"/>
            <a:r>
              <a:rPr lang="en-US" sz="2400" b="1" dirty="0"/>
              <a:t>Apple brand innovation and relevance (score 9)</a:t>
            </a:r>
            <a:endParaRPr lang="en-US" sz="2400" dirty="0"/>
          </a:p>
        </p:txBody>
      </p:sp>
      <p:sp>
        <p:nvSpPr>
          <p:cNvPr id="3" name="Subtitle 2">
            <a:extLst>
              <a:ext uri="{FF2B5EF4-FFF2-40B4-BE49-F238E27FC236}">
                <a16:creationId xmlns:a16="http://schemas.microsoft.com/office/drawing/2014/main" id="{6DAEB5DB-33AD-4F3F-88B6-BF7D2B91B763}"/>
              </a:ext>
            </a:extLst>
          </p:cNvPr>
          <p:cNvSpPr>
            <a:spLocks noGrp="1"/>
          </p:cNvSpPr>
          <p:nvPr>
            <p:ph type="subTitle" idx="1"/>
          </p:nvPr>
        </p:nvSpPr>
        <p:spPr>
          <a:xfrm>
            <a:off x="1524000" y="1778925"/>
            <a:ext cx="9698182" cy="5203766"/>
          </a:xfrm>
        </p:spPr>
        <p:txBody>
          <a:bodyPr>
            <a:normAutofit/>
          </a:bodyPr>
          <a:lstStyle/>
          <a:p>
            <a:pPr marL="342900" indent="-342900" algn="just">
              <a:lnSpc>
                <a:spcPct val="200000"/>
              </a:lnSpc>
              <a:buFont typeface="Wingdings" panose="05000000000000000000" pitchFamily="2" charset="2"/>
              <a:buChar char="Ø"/>
            </a:pPr>
            <a:r>
              <a:rPr lang="en-US" dirty="0"/>
              <a:t>The apple brand has done improvements on the products on the most resent technological advancements that customers need where they make their products to be unique compared to the competitors products making them navigated more in the market than the competitors regardless of their high pricing of products (</a:t>
            </a:r>
            <a:r>
              <a:rPr lang="en-US" b="0" i="0" dirty="0" err="1">
                <a:solidFill>
                  <a:schemeClr val="tx1"/>
                </a:solidFill>
                <a:effectLst/>
              </a:rPr>
              <a:t>Pourazad</a:t>
            </a:r>
            <a:r>
              <a:rPr lang="en-US" dirty="0">
                <a:solidFill>
                  <a:schemeClr val="tx1"/>
                </a:solidFill>
              </a:rPr>
              <a:t> et al.,2019)</a:t>
            </a:r>
            <a:r>
              <a:rPr lang="en-US" dirty="0"/>
              <a:t>.</a:t>
            </a:r>
          </a:p>
          <a:p>
            <a:pPr marL="342900" indent="-342900" algn="just">
              <a:lnSpc>
                <a:spcPct val="200000"/>
              </a:lnSpc>
              <a:buFont typeface="Wingdings" panose="05000000000000000000" pitchFamily="2" charset="2"/>
              <a:buChar char="Ø"/>
            </a:pPr>
            <a:r>
              <a:rPr lang="en-US" dirty="0"/>
              <a:t>They have stayed up to date in touch to the customers on their needs time to time on the product requirements there needs taken into account but when it comes to implementation some situations like the pricing they have not made the steps to adjust to the many complaints that have been conveyed to them.</a:t>
            </a:r>
          </a:p>
          <a:p>
            <a:endParaRPr lang="en-US" dirty="0"/>
          </a:p>
        </p:txBody>
      </p:sp>
    </p:spTree>
    <p:extLst>
      <p:ext uri="{BB962C8B-B14F-4D97-AF65-F5344CB8AC3E}">
        <p14:creationId xmlns:p14="http://schemas.microsoft.com/office/powerpoint/2010/main" val="459098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372A6-8F63-4BCF-85C0-CCE5ACC7B32D}"/>
              </a:ext>
            </a:extLst>
          </p:cNvPr>
          <p:cNvSpPr>
            <a:spLocks noGrp="1"/>
          </p:cNvSpPr>
          <p:nvPr>
            <p:ph type="ctrTitle"/>
          </p:nvPr>
        </p:nvSpPr>
        <p:spPr>
          <a:xfrm>
            <a:off x="1524000" y="1122363"/>
            <a:ext cx="9144000" cy="477837"/>
          </a:xfrm>
        </p:spPr>
        <p:txBody>
          <a:bodyPr>
            <a:normAutofit/>
          </a:bodyPr>
          <a:lstStyle/>
          <a:p>
            <a:pPr algn="ctr"/>
            <a:r>
              <a:rPr lang="en-US" sz="2400" b="1" dirty="0"/>
              <a:t>Hierarchy of the brand (score 5)</a:t>
            </a:r>
            <a:endParaRPr lang="en-US" sz="2400" dirty="0"/>
          </a:p>
        </p:txBody>
      </p:sp>
      <p:sp>
        <p:nvSpPr>
          <p:cNvPr id="3" name="Subtitle 2">
            <a:extLst>
              <a:ext uri="{FF2B5EF4-FFF2-40B4-BE49-F238E27FC236}">
                <a16:creationId xmlns:a16="http://schemas.microsoft.com/office/drawing/2014/main" id="{B4FE322D-D73A-4CAB-895D-2F6433EA5FD3}"/>
              </a:ext>
            </a:extLst>
          </p:cNvPr>
          <p:cNvSpPr>
            <a:spLocks noGrp="1"/>
          </p:cNvSpPr>
          <p:nvPr>
            <p:ph type="subTitle" idx="1"/>
          </p:nvPr>
        </p:nvSpPr>
        <p:spPr>
          <a:xfrm>
            <a:off x="1524000" y="1851659"/>
            <a:ext cx="9144000" cy="4815147"/>
          </a:xfrm>
        </p:spPr>
        <p:txBody>
          <a:bodyPr>
            <a:normAutofit/>
          </a:bodyPr>
          <a:lstStyle/>
          <a:p>
            <a:pPr marL="342900" indent="-342900" algn="just">
              <a:lnSpc>
                <a:spcPct val="200000"/>
              </a:lnSpc>
              <a:buFont typeface="Wingdings" panose="05000000000000000000" pitchFamily="2" charset="2"/>
              <a:buChar char="Ø"/>
            </a:pPr>
            <a:r>
              <a:rPr lang="en-US" dirty="0"/>
              <a:t> </a:t>
            </a:r>
            <a:r>
              <a:rPr lang="en-US" dirty="0">
                <a:latin typeface="Times New Roman" panose="02020603050405020304" pitchFamily="18" charset="0"/>
                <a:cs typeface="Times New Roman" panose="02020603050405020304" pitchFamily="18" charset="0"/>
              </a:rPr>
              <a:t>The branch hierarchy of the apple products is done in a way that different products are  by the was they give different logos and names that helps to differentiate the various produce brands beyond the differences in there features.</a:t>
            </a:r>
          </a:p>
          <a:p>
            <a:pPr marL="342900" indent="-342900" algn="just">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market coverages Apple is doing its best in ensuring they evaluate the there market and have the products promotion strategies enhanced through determination of the needs of the customers instead of having the product overlap where the customers will seek security by having to by the products at high prices from the competitors hopping for security.</a:t>
            </a:r>
          </a:p>
        </p:txBody>
      </p:sp>
    </p:spTree>
    <p:extLst>
      <p:ext uri="{BB962C8B-B14F-4D97-AF65-F5344CB8AC3E}">
        <p14:creationId xmlns:p14="http://schemas.microsoft.com/office/powerpoint/2010/main" val="1075620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CCB17-5CD9-4CA9-974B-EFB17A6AC018}"/>
              </a:ext>
            </a:extLst>
          </p:cNvPr>
          <p:cNvSpPr>
            <a:spLocks noGrp="1"/>
          </p:cNvSpPr>
          <p:nvPr>
            <p:ph type="ctrTitle"/>
          </p:nvPr>
        </p:nvSpPr>
        <p:spPr>
          <a:xfrm>
            <a:off x="1524000" y="1122363"/>
            <a:ext cx="9144000" cy="477837"/>
          </a:xfrm>
        </p:spPr>
        <p:txBody>
          <a:bodyPr>
            <a:normAutofit fontScale="90000"/>
          </a:bodyPr>
          <a:lstStyle/>
          <a:p>
            <a:r>
              <a:rPr lang="en-US" sz="2400" b="1" dirty="0"/>
              <a:t>Systems that monitor the brand equity and performance (score 8)</a:t>
            </a:r>
            <a:endParaRPr lang="en-US" sz="2400" dirty="0"/>
          </a:p>
        </p:txBody>
      </p:sp>
      <p:sp>
        <p:nvSpPr>
          <p:cNvPr id="3" name="Subtitle 2">
            <a:extLst>
              <a:ext uri="{FF2B5EF4-FFF2-40B4-BE49-F238E27FC236}">
                <a16:creationId xmlns:a16="http://schemas.microsoft.com/office/drawing/2014/main" id="{8F3F8A81-3B5A-4B2E-AFBD-A1DB24F5C842}"/>
              </a:ext>
            </a:extLst>
          </p:cNvPr>
          <p:cNvSpPr>
            <a:spLocks noGrp="1"/>
          </p:cNvSpPr>
          <p:nvPr>
            <p:ph type="subTitle" idx="1"/>
          </p:nvPr>
        </p:nvSpPr>
        <p:spPr>
          <a:xfrm>
            <a:off x="1524000" y="1851660"/>
            <a:ext cx="9144000" cy="5006340"/>
          </a:xfrm>
        </p:spPr>
        <p:txBody>
          <a:bodyPr>
            <a:normAutofit/>
          </a:bodyPr>
          <a:lstStyle/>
          <a:p>
            <a:pPr marL="342900" indent="-34290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Apple has a brand charter that is focused on the quality by making innovation and improvement of its brand .</a:t>
            </a:r>
          </a:p>
          <a:p>
            <a:pPr marL="342900" indent="-34290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audit of the apple brand is done periodically making a true understanding of the customer perceptions and their loyalty to the brand products of apple as compared to the competitors.</a:t>
            </a:r>
          </a:p>
          <a:p>
            <a:pPr marL="342900" indent="-34290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Marketing performance is evaluated routinely to enhance the position of apple in the market as compared to the competitors in the business market of similar products.</a:t>
            </a:r>
          </a:p>
          <a:p>
            <a:pPr marL="342900" indent="-34290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Apple  distributes reports on the brand equity that helps them make decision giving different views from different people and that enables proper decision making.</a:t>
            </a:r>
          </a:p>
          <a:p>
            <a:pPr marL="342900" indent="-342900" algn="just">
              <a:lnSpc>
                <a:spcPct val="15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Apple has assigned with responsibility in the organization to monitor and perceiving equity of the brand.</a:t>
            </a:r>
          </a:p>
          <a:p>
            <a:endParaRPr lang="en-US" dirty="0"/>
          </a:p>
        </p:txBody>
      </p:sp>
    </p:spTree>
    <p:extLst>
      <p:ext uri="{BB962C8B-B14F-4D97-AF65-F5344CB8AC3E}">
        <p14:creationId xmlns:p14="http://schemas.microsoft.com/office/powerpoint/2010/main" val="531676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C02A-9E4D-48BB-AD78-025DDBC5ECFE}"/>
              </a:ext>
            </a:extLst>
          </p:cNvPr>
          <p:cNvSpPr>
            <a:spLocks noGrp="1"/>
          </p:cNvSpPr>
          <p:nvPr>
            <p:ph type="ctrTitle"/>
          </p:nvPr>
        </p:nvSpPr>
        <p:spPr>
          <a:xfrm>
            <a:off x="1524000" y="1122363"/>
            <a:ext cx="9144000" cy="477837"/>
          </a:xfrm>
        </p:spPr>
        <p:txBody>
          <a:bodyPr>
            <a:normAutofit/>
          </a:bodyPr>
          <a:lstStyle/>
          <a:p>
            <a:pPr algn="ctr"/>
            <a:r>
              <a:rPr lang="en-US" sz="2400" b="1" dirty="0"/>
              <a:t>References </a:t>
            </a:r>
          </a:p>
        </p:txBody>
      </p:sp>
      <p:sp>
        <p:nvSpPr>
          <p:cNvPr id="3" name="Subtitle 2">
            <a:extLst>
              <a:ext uri="{FF2B5EF4-FFF2-40B4-BE49-F238E27FC236}">
                <a16:creationId xmlns:a16="http://schemas.microsoft.com/office/drawing/2014/main" id="{83284E28-BD94-449F-B216-049EBC3FE2A3}"/>
              </a:ext>
            </a:extLst>
          </p:cNvPr>
          <p:cNvSpPr>
            <a:spLocks noGrp="1"/>
          </p:cNvSpPr>
          <p:nvPr>
            <p:ph type="subTitle" idx="1"/>
          </p:nvPr>
        </p:nvSpPr>
        <p:spPr>
          <a:xfrm>
            <a:off x="459970" y="1799705"/>
            <a:ext cx="9548553" cy="3657600"/>
          </a:xfrm>
        </p:spPr>
        <p:txBody>
          <a:bodyPr/>
          <a:lstStyle/>
          <a:p>
            <a:pPr>
              <a:lnSpc>
                <a:spcPct val="150000"/>
              </a:lnSpc>
            </a:pPr>
            <a:r>
              <a:rPr lang="en-US" b="0" i="0" dirty="0" err="1">
                <a:solidFill>
                  <a:schemeClr val="tx1"/>
                </a:solidFill>
                <a:effectLst/>
                <a:latin typeface="Times New Roman" panose="02020603050405020304" pitchFamily="18" charset="0"/>
                <a:cs typeface="Times New Roman" panose="02020603050405020304" pitchFamily="18" charset="0"/>
              </a:rPr>
              <a:t>Pourazad</a:t>
            </a:r>
            <a:r>
              <a:rPr lang="en-US" b="0" i="0" dirty="0">
                <a:solidFill>
                  <a:schemeClr val="tx1"/>
                </a:solidFill>
                <a:effectLst/>
                <a:latin typeface="Times New Roman" panose="02020603050405020304" pitchFamily="18" charset="0"/>
                <a:cs typeface="Times New Roman" panose="02020603050405020304" pitchFamily="18" charset="0"/>
              </a:rPr>
              <a:t>, N., </a:t>
            </a:r>
            <a:r>
              <a:rPr lang="en-US" b="0" i="0" dirty="0" err="1">
                <a:solidFill>
                  <a:schemeClr val="tx1"/>
                </a:solidFill>
                <a:effectLst/>
                <a:latin typeface="Times New Roman" panose="02020603050405020304" pitchFamily="18" charset="0"/>
                <a:cs typeface="Times New Roman" panose="02020603050405020304" pitchFamily="18" charset="0"/>
              </a:rPr>
              <a:t>Stocchi</a:t>
            </a:r>
            <a:r>
              <a:rPr lang="en-US" b="0" i="0" dirty="0">
                <a:solidFill>
                  <a:schemeClr val="tx1"/>
                </a:solidFill>
                <a:effectLst/>
                <a:latin typeface="Times New Roman" panose="02020603050405020304" pitchFamily="18" charset="0"/>
                <a:cs typeface="Times New Roman" panose="02020603050405020304" pitchFamily="18" charset="0"/>
              </a:rPr>
              <a:t>, L., &amp; Pare, V. (2019). Brand attribute associations, emotional consumer-brand relationship and evaluation of brand extensions. </a:t>
            </a:r>
            <a:r>
              <a:rPr lang="en-US" b="0" i="1" dirty="0">
                <a:solidFill>
                  <a:schemeClr val="tx1"/>
                </a:solidFill>
                <a:effectLst/>
                <a:latin typeface="Times New Roman" panose="02020603050405020304" pitchFamily="18" charset="0"/>
                <a:cs typeface="Times New Roman" panose="02020603050405020304" pitchFamily="18" charset="0"/>
              </a:rPr>
              <a:t>Australasian Marketing Journal (AMJ)</a:t>
            </a:r>
            <a:r>
              <a:rPr lang="en-US" b="0" i="0" dirty="0">
                <a:solidFill>
                  <a:schemeClr val="tx1"/>
                </a:solidFill>
                <a:effectLst/>
                <a:latin typeface="Times New Roman" panose="02020603050405020304" pitchFamily="18" charset="0"/>
                <a:cs typeface="Times New Roman" panose="02020603050405020304" pitchFamily="18" charset="0"/>
              </a:rPr>
              <a:t>, </a:t>
            </a:r>
            <a:r>
              <a:rPr lang="en-US" b="0" i="1" dirty="0">
                <a:solidFill>
                  <a:schemeClr val="tx1"/>
                </a:solidFill>
                <a:effectLst/>
                <a:latin typeface="Times New Roman" panose="02020603050405020304" pitchFamily="18" charset="0"/>
                <a:cs typeface="Times New Roman" panose="02020603050405020304" pitchFamily="18" charset="0"/>
              </a:rPr>
              <a:t>27</a:t>
            </a:r>
            <a:r>
              <a:rPr lang="en-US" b="0" i="0" dirty="0">
                <a:solidFill>
                  <a:schemeClr val="tx1"/>
                </a:solidFill>
                <a:effectLst/>
                <a:latin typeface="Times New Roman" panose="02020603050405020304" pitchFamily="18" charset="0"/>
                <a:cs typeface="Times New Roman" panose="02020603050405020304" pitchFamily="18" charset="0"/>
              </a:rPr>
              <a:t>(4), 249-260.</a:t>
            </a:r>
          </a:p>
          <a:p>
            <a:pPr>
              <a:lnSpc>
                <a:spcPct val="150000"/>
              </a:lnSpc>
            </a:pPr>
            <a:r>
              <a:rPr lang="en-US" b="0" i="0" dirty="0">
                <a:solidFill>
                  <a:schemeClr val="tx1"/>
                </a:solidFill>
                <a:effectLst/>
                <a:latin typeface="Times New Roman" panose="02020603050405020304" pitchFamily="18" charset="0"/>
                <a:cs typeface="Times New Roman" panose="02020603050405020304" pitchFamily="18" charset="0"/>
              </a:rPr>
              <a:t>Wang, L., &amp; Ding, Y. (2017). An exemption for strong brands: the influence of brand community rejection on brand evaluation. </a:t>
            </a:r>
            <a:r>
              <a:rPr lang="en-US" b="0" i="1" dirty="0">
                <a:solidFill>
                  <a:schemeClr val="tx1"/>
                </a:solidFill>
                <a:effectLst/>
                <a:latin typeface="Times New Roman" panose="02020603050405020304" pitchFamily="18" charset="0"/>
                <a:cs typeface="Times New Roman" panose="02020603050405020304" pitchFamily="18" charset="0"/>
              </a:rPr>
              <a:t>European Journal of Marketing</a:t>
            </a:r>
            <a:r>
              <a:rPr lang="en-US" b="0" i="0" dirty="0">
                <a:solidFill>
                  <a:schemeClr val="tx1"/>
                </a:solidFill>
                <a:effectLst/>
                <a:latin typeface="Arial" panose="020B0604020202020204" pitchFamily="34" charset="0"/>
              </a:rPr>
              <a:t>.</a:t>
            </a:r>
            <a:endParaRPr lang="en-US" dirty="0">
              <a:solidFill>
                <a:schemeClr val="tx1"/>
              </a:solidFill>
              <a:latin typeface="Arial" panose="020B0604020202020204" pitchFamily="34" charset="0"/>
            </a:endParaRPr>
          </a:p>
          <a:p>
            <a:endParaRPr lang="en-US" dirty="0"/>
          </a:p>
        </p:txBody>
      </p:sp>
    </p:spTree>
    <p:extLst>
      <p:ext uri="{BB962C8B-B14F-4D97-AF65-F5344CB8AC3E}">
        <p14:creationId xmlns:p14="http://schemas.microsoft.com/office/powerpoint/2010/main" val="38988630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159</TotalTime>
  <Words>1508</Words>
  <Application>Microsoft Office PowerPoint</Application>
  <PresentationFormat>Widescreen</PresentationFormat>
  <Paragraphs>69</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Evaluation of the Apple brand </vt:lpstr>
      <vt:lpstr>Managers understanding what the brand means to consumers .(score 8)</vt:lpstr>
      <vt:lpstr>Brand positioning  (score 9)</vt:lpstr>
      <vt:lpstr>Customers receive superior delivery of the benefits they value most (score 6)</vt:lpstr>
      <vt:lpstr>Full repertoire of branding and marketing (score 8)</vt:lpstr>
      <vt:lpstr>Marketing and communication efforts (score 9)</vt:lpstr>
      <vt:lpstr>Brands pricing strategies (score 8)</vt:lpstr>
      <vt:lpstr>The use of brand imagery appropriately to support personality (score 9)</vt:lpstr>
      <vt:lpstr>Apple brand innovation and relevance (score 9)</vt:lpstr>
      <vt:lpstr>Hierarchy of the brand (score 5)</vt:lpstr>
      <vt:lpstr>Systems that monitor the brand equity and performance (score 8)</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the Apple brand</dc:title>
  <dc:creator>ADMIN</dc:creator>
  <cp:lastModifiedBy>hp</cp:lastModifiedBy>
  <cp:revision>49</cp:revision>
  <dcterms:created xsi:type="dcterms:W3CDTF">2020-12-04T16:34:36Z</dcterms:created>
  <dcterms:modified xsi:type="dcterms:W3CDTF">2020-12-04T21:16:39Z</dcterms:modified>
</cp:coreProperties>
</file>